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3" r:id="rId1"/>
  </p:sldMasterIdLst>
  <p:notesMasterIdLst>
    <p:notesMasterId r:id="rId17"/>
  </p:notesMasterIdLst>
  <p:sldIdLst>
    <p:sldId id="289" r:id="rId2"/>
    <p:sldId id="291" r:id="rId3"/>
    <p:sldId id="292" r:id="rId4"/>
    <p:sldId id="270" r:id="rId5"/>
    <p:sldId id="293" r:id="rId6"/>
    <p:sldId id="311" r:id="rId7"/>
    <p:sldId id="312" r:id="rId8"/>
    <p:sldId id="314" r:id="rId9"/>
    <p:sldId id="315" r:id="rId10"/>
    <p:sldId id="318" r:id="rId11"/>
    <p:sldId id="319" r:id="rId12"/>
    <p:sldId id="309" r:id="rId13"/>
    <p:sldId id="317" r:id="rId14"/>
    <p:sldId id="310" r:id="rId15"/>
    <p:sldId id="284" r:id="rId16"/>
  </p:sldIdLst>
  <p:sldSz cx="9144000" cy="6858000" type="screen4x3"/>
  <p:notesSz cx="6858000" cy="9144000"/>
  <p:embeddedFontLs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Shonar Bangla" pitchFamily="34" charset="0"/>
      <p:regular r:id="rId26"/>
      <p:bold r:id="rId27"/>
    </p:embeddedFont>
    <p:embeddedFont>
      <p:font typeface="Vrinda" pitchFamily="34" charset="0"/>
      <p:regular r:id="rId28"/>
      <p:bold r:id="rId29"/>
    </p:embeddedFont>
    <p:embeddedFont>
      <p:font typeface="Segoe UI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Wingdings 3" pitchFamily="18" charset="2"/>
      <p:regular r:id="rId38"/>
    </p:embeddedFont>
    <p:embeddedFont>
      <p:font typeface="Lucida Sans Unicode" pitchFamily="34" charset="0"/>
      <p:regular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900"/>
    <a:srgbClr val="FF33CC"/>
    <a:srgbClr val="66FF66"/>
    <a:srgbClr val="02070A"/>
    <a:srgbClr val="C62ED2"/>
    <a:srgbClr val="EB15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5" autoAdjust="0"/>
    <p:restoredTop sz="90485" autoAdjust="0"/>
  </p:normalViewPr>
  <p:slideViewPr>
    <p:cSldViewPr>
      <p:cViewPr varScale="1">
        <p:scale>
          <a:sx n="79" d="100"/>
          <a:sy n="79" d="100"/>
        </p:scale>
        <p:origin x="-9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7879-F6CE-45D9-8E00-6BBAB498FEC6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D1FE-79D2-4766-A57D-CC74BE9CF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3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4253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30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770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3365CED-4390-4B0D-A895-1212390E916D}" type="datetime1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12/24/2016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0063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3365CED-4390-4B0D-A895-1212390E916D}" type="datetime1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12/24/2016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68485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3365CED-4390-4B0D-A895-1212390E916D}" type="datetime1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12/24/2016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3981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3365CED-4390-4B0D-A895-1212390E916D}" type="datetime1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12/24/2016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533022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3365CED-4390-4B0D-A895-1212390E916D}" type="datetime1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12/24/2016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340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12/24/2016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40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12/24/2016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9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12/24/2016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1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12/24/2016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95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12/24/2016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89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12/24/2016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8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12/24/2016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93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12/24/2016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71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12/24/2016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36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12/24/2016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365CED-4390-4B0D-A895-1212390E916D}" type="datetime1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12/24/2016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99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" y="3307595"/>
            <a:ext cx="4048125" cy="3550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8305800" cy="5410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228600"/>
            <a:ext cx="31242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Lesson 1 of 3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4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0"/>
            <a:ext cx="3352800" cy="1178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জোড়ায় কাজঃ</a:t>
            </a:r>
            <a:endParaRPr lang="en-US" sz="2400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418" y="1172360"/>
            <a:ext cx="1397000" cy="1454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6" y="1178718"/>
            <a:ext cx="918559" cy="130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60" y="2545186"/>
            <a:ext cx="923925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735" y="2650731"/>
            <a:ext cx="1399731" cy="1381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364" y="5420021"/>
            <a:ext cx="1399731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87" y="5359621"/>
            <a:ext cx="977298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173" y="4078712"/>
            <a:ext cx="1385779" cy="1134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565" y="969671"/>
            <a:ext cx="1858360" cy="1600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58613" y="1524000"/>
            <a:ext cx="13189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১৮৫৮-১৯৩৭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2857669"/>
            <a:ext cx="1440277" cy="49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১৮৭৪-১৯৩৭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97691" y="4031856"/>
            <a:ext cx="1219200" cy="49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১৯৫৫-২০১১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8338" y="582483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১৮১৫-১৮৫২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2673072"/>
            <a:ext cx="18909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জন্ম মে ১৪, ১৯৮৪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15240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১৮৩১-১৮৭৯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81343" y="3889955"/>
            <a:ext cx="1524000" cy="45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২৮/১০/১৯৫৫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9960" y="4950683"/>
            <a:ext cx="1447800" cy="40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১৭৯১-১৮৭১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5715000"/>
            <a:ext cx="3276600" cy="971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কে কখন জন্ম ও মৃত্যুবরণ করেন লিখ?</a:t>
            </a:r>
            <a:endParaRPr lang="en-US" sz="24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13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6094 -0.4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6146 0.4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16059 -0.4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64 -0.35 L -0.5776 0.43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71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60816 -0.346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6337 0.4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55 -0.3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9167 0.233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304800"/>
            <a:ext cx="2819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দলীয় কাজঃ</a:t>
            </a:r>
            <a:endParaRPr lang="en-US" sz="3200" b="1" dirty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057400"/>
            <a:ext cx="75438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চার্লস ব্যাবেজকে কেন আধুনিক কম্পিউটারের জনক বলা হয় ? (লাল দল )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অ্যাডা ল্যাভলেসকে কেন প্রোগ্রামিং ধারণার প্রবর্তক ব্লা হ্য ? (নীল দল )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৩। বেতার যন্ত্র আবিষ্কারের ক্ষেত্রে জগদীশ চন্ত্র বসু ও মার্কনি এদের মধ্যে কার অবদান বেশী বলে মনে কর । যুক্তি দিয়ে লিখ। (সবুজ দল)</a:t>
            </a:r>
            <a:endParaRPr lang="en-US" sz="2400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5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99927"/>
            <a:ext cx="3200400" cy="1015663"/>
          </a:xfrm>
          <a:prstGeom prst="rec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230451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honar Bangla" panose="020B0502040204020203" pitchFamily="34" charset="0"/>
                <a:cs typeface="+mj-cs"/>
              </a:rPr>
              <a:t>১</a:t>
            </a:r>
            <a:r>
              <a:rPr lang="en-US" sz="2400" dirty="0" smtClean="0">
                <a:cs typeface="+mj-cs"/>
              </a:rPr>
              <a:t>। </a:t>
            </a:r>
            <a:r>
              <a:rPr lang="en-US" sz="2400" dirty="0" err="1" smtClean="0">
                <a:cs typeface="+mj-cs"/>
              </a:rPr>
              <a:t>ডিফারেনস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ইঞ্জিন</a:t>
            </a:r>
            <a:r>
              <a:rPr lang="en-US" sz="2400" dirty="0" smtClean="0">
                <a:cs typeface="+mj-cs"/>
              </a:rPr>
              <a:t> ও </a:t>
            </a:r>
            <a:r>
              <a:rPr lang="en-US" sz="2400" dirty="0" err="1" smtClean="0">
                <a:cs typeface="+mj-cs"/>
              </a:rPr>
              <a:t>এনালিটিক্যাল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ইঞ্জিন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কে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আবিষ্কার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করেন</a:t>
            </a:r>
            <a:r>
              <a:rPr lang="en-US" sz="2400" dirty="0" smtClean="0">
                <a:cs typeface="+mj-cs"/>
              </a:rPr>
              <a:t>?</a:t>
            </a:r>
            <a:endParaRPr lang="bn-BD" sz="2400" dirty="0" smtClean="0">
              <a:cs typeface="+mj-cs"/>
            </a:endParaRP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চার্লস ব্যাবেজ (খ) অ্যাডা ল্যাভলেস (গ)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মার্কনি (ঘ)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বিল গেটস </a:t>
            </a:r>
            <a:endParaRPr lang="en-US" sz="2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406400" indent="-406400"/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প্রোগ্রামের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জনক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কাকে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বলা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bn-BD" sz="2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406400" indent="-406400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 স্টিভ জবস (খ)মার্ক জ্যাকারবার্গ (গ)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জগদীশ চন্দ্র বসু (ঘ)অ্যাডা ল্যাভলেস </a:t>
            </a:r>
          </a:p>
          <a:p>
            <a:pPr marL="406400" indent="-406400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চার্লস ব্যাবেজ কত সালে জন্মগ্রহণ করেন ?</a:t>
            </a:r>
          </a:p>
          <a:p>
            <a:pPr marL="406400" indent="-406400"/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ক) ১৭৯০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(খ)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১৯।৭১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(গ)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১৭৯২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(ঘ)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১৭৯৩</a:t>
            </a:r>
          </a:p>
          <a:p>
            <a:pPr marL="406400" indent="-406400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৪। বেতার যন্ত্রের আবিষ্কারক কে ?</a:t>
            </a:r>
          </a:p>
          <a:p>
            <a:pPr marL="406400" indent="-406400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গুগলিয়েল্মো মার্কনি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(খ)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চার্লস ব্যাবেজ</a:t>
            </a:r>
          </a:p>
          <a:p>
            <a:pPr marL="406400" indent="-406400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(গ) জেমস ম্যাক্সয়েল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(ঘ)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জগদীশ চন্দ্র বসু </a:t>
            </a:r>
          </a:p>
          <a:p>
            <a:pPr marL="406400" indent="-406400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৫। বিজ্ঞানী জেমস ক্লার্ক ম্যাক্সওয়েল---</a:t>
            </a:r>
          </a:p>
          <a:p>
            <a:pPr marL="406400" indent="-406400"/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(</a:t>
            </a:r>
            <a:r>
              <a:rPr lang="en-US" sz="24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i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)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তড়িত বলের ধারণা দেন  ।</a:t>
            </a:r>
          </a:p>
          <a:p>
            <a:pPr marL="406400" indent="-406400"/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ii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বিনা তারে বার্তা প্রেরনের সম্ভাবনাকে তুলে ধরেন ।</a:t>
            </a:r>
            <a:endParaRPr lang="en-US" sz="2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406400" indent="-406400"/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iii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ই-মেইল সিস্টেম চাউ করেন ।</a:t>
            </a:r>
          </a:p>
          <a:p>
            <a:pPr marL="406400" indent="-406400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নিচের কোনটি সঠিক ?</a:t>
            </a:r>
          </a:p>
          <a:p>
            <a:pPr marL="406400" indent="-406400"/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   </a:t>
            </a:r>
            <a:r>
              <a:rPr lang="en-US" sz="24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i</a:t>
            </a:r>
            <a:r>
              <a:rPr lang="bn-BD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ও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ii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(খ)    </a:t>
            </a:r>
            <a:r>
              <a:rPr lang="en-US" sz="24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i</a:t>
            </a:r>
            <a:r>
              <a:rPr lang="bn-BD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ও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iii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(গ)    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ii</a:t>
            </a:r>
            <a:r>
              <a:rPr lang="bn-BD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ও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iii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(ঘ)     </a:t>
            </a:r>
            <a:r>
              <a:rPr lang="en-US" sz="24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i</a:t>
            </a:r>
            <a:r>
              <a:rPr lang="bn-BD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,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ii</a:t>
            </a:r>
            <a:r>
              <a:rPr lang="bn-BD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ও</a:t>
            </a:r>
            <a:r>
              <a:rPr lang="en-US" sz="2400" dirty="0" smtClean="0">
                <a:latin typeface="Vrinda" panose="020B0502040204020203" pitchFamily="34" charset="0"/>
                <a:cs typeface="Vrinda" panose="020B0502040204020203" pitchFamily="34" charset="0"/>
              </a:rPr>
              <a:t>iii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601200" y="30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753600" y="1115590"/>
            <a:ext cx="304800" cy="484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906000" y="19812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058400" y="2819400"/>
            <a:ext cx="304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134600" y="3810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21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96458 0.19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13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43333 0.179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875 0.16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1 0.12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1.01666 0.372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33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35082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/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।কত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সালে ই-মেইল সিস্টেম চালু  হয় ?</a:t>
            </a:r>
          </a:p>
          <a:p>
            <a:pPr marL="406400" indent="-406400"/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১৯৭০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(খ)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১৯৭১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(গ)  ১৯৭২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(ঘ)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১৯৭৩</a:t>
            </a:r>
          </a:p>
          <a:p>
            <a:pPr marL="406400" indent="-406400"/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৭ ।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WWW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এর জনক  কে ?</a:t>
            </a:r>
          </a:p>
          <a:p>
            <a:pPr marL="406400" indent="-406400"/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 বিল গেটস (খ)   টিম বার্নাস লি (গ)  মার্ক জ্যাকারবার্গ (ঘ) স্টিভ জবস </a:t>
            </a:r>
          </a:p>
          <a:p>
            <a:pPr marL="406400" indent="-406400"/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৮। মাইক্রোসফট কোম্পানির সফটওয়ার কোনটি ? </a:t>
            </a:r>
          </a:p>
          <a:p>
            <a:pPr marL="406400" indent="-406400"/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(ক)  উইন্ডোজ  (খ) লিনাক্স  (গ)  ম্যাকওএস  (ঘ)  অ্যান্ড্রয়েড </a:t>
            </a:r>
          </a:p>
          <a:p>
            <a:pPr marL="406400" indent="-406400"/>
            <a:endParaRPr lang="bn-BD" sz="28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0" y="457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-762000" y="1524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06000" y="1676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108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79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0.01111 L -0.8875 0.1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8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85 0.1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375 0.0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75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810787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8738" indent="-58738" algn="just">
              <a:defRPr/>
            </a:pPr>
            <a:r>
              <a:rPr lang="en-US" sz="54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54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54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54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0207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889337"/>
            <a:ext cx="3040578" cy="1015663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83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12" y="0"/>
            <a:ext cx="8340088" cy="5715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00"/>
              </a:solidFill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667325"/>
            <a:ext cx="5597414" cy="37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45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equential Access Storage 8"/>
          <p:cNvSpPr/>
          <p:nvPr/>
        </p:nvSpPr>
        <p:spPr>
          <a:xfrm>
            <a:off x="1371600" y="1981200"/>
            <a:ext cx="6172200" cy="990600"/>
          </a:xfrm>
          <a:prstGeom prst="flowChartMagnetic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257014"/>
            <a:ext cx="845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8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পাঠঃ১ম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solidFill>
                <a:srgbClr val="009900"/>
              </a:solidFill>
            </a:endParaRPr>
          </a:p>
        </p:txBody>
      </p:sp>
      <p:pic>
        <p:nvPicPr>
          <p:cNvPr id="5" name="Picture 4" descr="cropped-concrete3d-copy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0"/>
            <a:ext cx="8953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78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38100" y="76200"/>
            <a:ext cx="9067800" cy="13716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2438400"/>
            <a:ext cx="7543800" cy="2133600"/>
          </a:xfrm>
          <a:prstGeom prst="roundRect">
            <a:avLst>
              <a:gd name="adj" fmla="val 917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0207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54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180" y="103910"/>
            <a:ext cx="8952838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9600" b="1" dirty="0" smtClean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2438400"/>
            <a:ext cx="7239000" cy="228600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spc="5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তথ্য</a:t>
            </a:r>
            <a:r>
              <a:rPr kumimoji="0" lang="en-US" sz="6000" b="1" i="0" u="none" strike="noStrike" kern="1200" spc="50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6000" b="1" i="0" u="none" strike="noStrike" kern="1200" spc="50" normalizeH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যোগাযোগ</a:t>
            </a:r>
            <a:r>
              <a:rPr kumimoji="0" lang="en-US" sz="6000" b="1" i="0" u="none" strike="noStrike" kern="1200" spc="50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spc="50" normalizeH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প্রযুক্তির</a:t>
            </a:r>
            <a:r>
              <a:rPr kumimoji="0" lang="en-US" sz="6000" b="1" i="0" u="none" strike="noStrike" kern="1200" spc="50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spc="50" normalizeH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বিকাশে</a:t>
            </a:r>
            <a:r>
              <a:rPr kumimoji="0" lang="en-US" sz="6000" b="1" i="0" u="none" strike="noStrike" kern="1200" spc="50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spc="50" normalizeH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উল্লেখযোগ্য</a:t>
            </a:r>
            <a:r>
              <a:rPr kumimoji="0" lang="en-US" sz="6000" b="1" i="0" u="none" strike="noStrike" kern="1200" spc="50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spc="50" normalizeH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ব্যক্তিত্ব</a:t>
            </a:r>
            <a:endParaRPr kumimoji="0" lang="en-US" sz="6000" b="1" i="0" u="none" strike="noStrike" kern="1200" spc="50" normalizeH="0" baseline="0" noProof="0" dirty="0">
              <a:ln w="11430">
                <a:solidFill>
                  <a:srgbClr val="FF33CC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72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2766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5" y="157162"/>
            <a:ext cx="2085975" cy="2733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04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ইংরেজ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প্রকৌশলী</a:t>
            </a:r>
            <a:r>
              <a:rPr lang="en-US" sz="2400" b="1" dirty="0" smtClean="0">
                <a:solidFill>
                  <a:srgbClr val="C00000"/>
                </a:solidFill>
              </a:rPr>
              <a:t> ও </a:t>
            </a:r>
            <a:r>
              <a:rPr lang="en-US" sz="2400" b="1" dirty="0" err="1" smtClean="0">
                <a:solidFill>
                  <a:srgbClr val="C00000"/>
                </a:solidFill>
              </a:rPr>
              <a:t>গণিতবিদ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চার্লস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ব্যাবেজ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যিনি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আধুনিক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কম্পিউটারের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জনক</a:t>
            </a:r>
            <a:r>
              <a:rPr lang="en-US" sz="2400" b="1" dirty="0" smtClean="0">
                <a:solidFill>
                  <a:srgbClr val="C00000"/>
                </a:solidFill>
              </a:rPr>
              <a:t> (১৭৯১-১৮৭১)।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62200" y="533400"/>
            <a:ext cx="5286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14478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9900"/>
                </a:solidFill>
              </a:rPr>
              <a:t>আবিষ্কারঃ</a:t>
            </a:r>
            <a:r>
              <a:rPr lang="en-US" sz="2400" dirty="0" smtClean="0"/>
              <a:t> </a:t>
            </a:r>
            <a:r>
              <a:rPr lang="en-US" sz="2400" dirty="0" err="1" smtClean="0"/>
              <a:t>ডিফারেনস</a:t>
            </a:r>
            <a:r>
              <a:rPr lang="en-US" sz="2400" dirty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এনালিটিক্যাল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009900"/>
                </a:solidFill>
              </a:rPr>
              <a:t>বৈশিষ্ট্যঃ</a:t>
            </a:r>
            <a:r>
              <a:rPr lang="en-US" sz="2400" dirty="0" smtClean="0"/>
              <a:t> </a:t>
            </a:r>
            <a:r>
              <a:rPr lang="en-US" sz="2400" dirty="0" err="1" smtClean="0"/>
              <a:t>উক্ত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 (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)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5612" y="2819401"/>
            <a:ext cx="599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লর্ড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বায়রনের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কন্যা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অ্যাডা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লাভলেস</a:t>
            </a:r>
            <a:r>
              <a:rPr lang="en-US" sz="2400" b="1" dirty="0" smtClean="0">
                <a:solidFill>
                  <a:srgbClr val="C00000"/>
                </a:solidFill>
              </a:rPr>
              <a:t> (১৮১৫-১৮৫২)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00300" y="3314700"/>
            <a:ext cx="5286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7000" y="38862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9900"/>
                </a:solidFill>
              </a:rPr>
              <a:t>আবিষ্কারঃ</a:t>
            </a:r>
            <a:r>
              <a:rPr lang="en-US" sz="2400" dirty="0" smtClean="0"/>
              <a:t> </a:t>
            </a:r>
            <a:r>
              <a:rPr lang="en-US" sz="2400" dirty="0" err="1" smtClean="0"/>
              <a:t>এনালিটিক্যাল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প্রোগ্রামিং-এর</a:t>
            </a:r>
            <a:r>
              <a:rPr lang="en-US" sz="2400" dirty="0" smtClean="0"/>
              <a:t>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en-US" sz="2400" dirty="0" err="1" smtClean="0"/>
              <a:t>ধারণার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প্রবর্তক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সম্মানিত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r>
              <a:rPr lang="en-US" sz="2400" b="1" dirty="0" err="1" smtClean="0">
                <a:solidFill>
                  <a:srgbClr val="009900"/>
                </a:solidFill>
              </a:rPr>
              <a:t>বৈশিষ্ট্যঃ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অনুসারে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অ্যাডার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মৃত্যুর</a:t>
            </a:r>
            <a:r>
              <a:rPr lang="en-US" sz="2400" dirty="0" smtClean="0"/>
              <a:t> ১০০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১৯৫৩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বিজ্ঞানীরা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, </a:t>
            </a:r>
            <a:r>
              <a:rPr lang="en-US" sz="2400" dirty="0" err="1" smtClean="0"/>
              <a:t>অ্যাডা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অ্যালগরিদম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প্রোগ্রামিংয়ের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ধারনাই</a:t>
            </a:r>
            <a:r>
              <a:rPr lang="en-US" sz="2400" dirty="0" smtClean="0"/>
              <a:t> ঐ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করেছিলেন</a:t>
            </a:r>
            <a:r>
              <a:rPr lang="en-US" sz="2400" dirty="0" smtClean="0"/>
              <a:t>। এ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8639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76200"/>
            <a:ext cx="2084647" cy="2652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809878"/>
            <a:ext cx="2159169" cy="2557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1784" y="257172"/>
            <a:ext cx="60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জেমস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ক্লার্ক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ম্যাক্সওয়েল</a:t>
            </a:r>
            <a:r>
              <a:rPr lang="en-US" sz="2400" b="1" dirty="0" smtClean="0">
                <a:solidFill>
                  <a:srgbClr val="C00000"/>
                </a:solidFill>
              </a:rPr>
              <a:t> (১৮৩১-১৮৭৯)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52664" y="304800"/>
            <a:ext cx="5286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85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ব্যাবেজ</a:t>
            </a:r>
            <a:r>
              <a:rPr lang="en-US" sz="2400" dirty="0" smtClean="0"/>
              <a:t>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কার্যক্রমের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পাশাপাশি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পদার্থ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গুরুত্বপূর্ণ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অগ্রগতি</a:t>
            </a:r>
            <a:r>
              <a:rPr lang="en-US" sz="2400" dirty="0" smtClean="0"/>
              <a:t>। </a:t>
            </a:r>
          </a:p>
          <a:p>
            <a:r>
              <a:rPr lang="en-US" sz="2400" b="1" dirty="0" err="1" smtClean="0">
                <a:solidFill>
                  <a:srgbClr val="009900"/>
                </a:solidFill>
              </a:rPr>
              <a:t>আবিষ্কারঃ</a:t>
            </a:r>
            <a:r>
              <a:rPr lang="en-US" sz="2400" dirty="0" smtClean="0"/>
              <a:t> </a:t>
            </a:r>
            <a:r>
              <a:rPr lang="en-US" sz="2400" dirty="0" err="1" smtClean="0"/>
              <a:t>তড়ি</a:t>
            </a:r>
            <a:r>
              <a:rPr lang="en-US" sz="2400" dirty="0" smtClean="0"/>
              <a:t>ৎ ও </a:t>
            </a:r>
            <a:r>
              <a:rPr lang="en-US" sz="2400" dirty="0" err="1" smtClean="0"/>
              <a:t>চৌম্বক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তড়ি</a:t>
            </a:r>
            <a:r>
              <a:rPr lang="en-US" sz="2400" dirty="0" smtClean="0"/>
              <a:t>ৎ </a:t>
            </a:r>
            <a:r>
              <a:rPr lang="en-US" sz="2400" dirty="0" err="1" smtClean="0"/>
              <a:t>চৌম্বকীয়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ধারণা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বার্তা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1" y="2800223"/>
            <a:ext cx="1898919" cy="2529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3124201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জগদীশ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চন্দ্র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বসু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(১৮৫৮-১৯৩৭)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>
            <a:off x="2247900" y="3076578"/>
            <a:ext cx="6858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6057900" y="3029905"/>
            <a:ext cx="6858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715706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গুগলিয়েলমো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মার্কনি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(১৮৭৪-১৯৩৮)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4102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9900"/>
                </a:solidFill>
              </a:rPr>
              <a:t>আবিষ্কারঃ</a:t>
            </a:r>
            <a:r>
              <a:rPr lang="en-US" sz="2400" dirty="0" smtClean="0"/>
              <a:t> ১৮৯৫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জগদীশ</a:t>
            </a:r>
            <a:r>
              <a:rPr lang="en-US" sz="2400" dirty="0" smtClean="0"/>
              <a:t> </a:t>
            </a:r>
            <a:r>
              <a:rPr lang="en-US" sz="2400" dirty="0" err="1" smtClean="0"/>
              <a:t>চন্দ্র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অতিক্ষুদ্র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তরঙ্গ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প্রেরণে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পাশাপাশি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ইতালির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গুগলিয়েলমো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মার্কনি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তরঙ্গ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আবিষ্কারক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স্বীকৃত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5" name="Left-Right Arrow 14"/>
          <p:cNvSpPr/>
          <p:nvPr/>
        </p:nvSpPr>
        <p:spPr>
          <a:xfrm>
            <a:off x="2314576" y="4724400"/>
            <a:ext cx="175868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04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228600"/>
            <a:ext cx="2053389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1784" y="257172"/>
            <a:ext cx="573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রেমন্ড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স্যামুয়েল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টমলিনসন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52664" y="304800"/>
            <a:ext cx="5286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685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শতকে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ইলেকট্রনিক্স-এর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বিকাশের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আইবিএম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কোম্পানি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মেইনফ্রেম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b="1" dirty="0" smtClean="0">
                <a:solidFill>
                  <a:srgbClr val="009900"/>
                </a:solidFill>
              </a:rPr>
              <a:t>#</a:t>
            </a:r>
            <a:r>
              <a:rPr lang="en-US" sz="2400" dirty="0" smtClean="0"/>
              <a:t> ১৯৭১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মাইক্রোপ্রসের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আবিষ্কার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সাশ্রয়ী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। </a:t>
            </a:r>
            <a:r>
              <a:rPr lang="en-US" sz="2400" b="1" dirty="0" smtClean="0">
                <a:solidFill>
                  <a:srgbClr val="009900"/>
                </a:solidFill>
              </a:rPr>
              <a:t>#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শতকের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ষাট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সত্তরের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দশকে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ইন্টারনেট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প্রটোকল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আরপানেটের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আন্তঃযোগাযোগ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r>
              <a:rPr lang="en-US" sz="2400" b="1" dirty="0" err="1" smtClean="0">
                <a:solidFill>
                  <a:srgbClr val="009900"/>
                </a:solidFill>
              </a:rPr>
              <a:t>আবিষ্কারঃ</a:t>
            </a:r>
            <a:r>
              <a:rPr lang="en-US" sz="2400" dirty="0" smtClean="0"/>
              <a:t> ১৯৭১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আরপানেটে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ইলেকট্রনিক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পত্রালাপ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ই-</a:t>
            </a:r>
            <a:r>
              <a:rPr lang="en-US" sz="2400" dirty="0" err="1" smtClean="0"/>
              <a:t>মেইল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সিস্টেম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চালু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84" y="3840019"/>
            <a:ext cx="2500616" cy="2027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3957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স্টিভ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জবস</a:t>
            </a:r>
            <a:r>
              <a:rPr lang="en-US" sz="2400" b="1" dirty="0" smtClean="0">
                <a:solidFill>
                  <a:srgbClr val="C00000"/>
                </a:solidFill>
              </a:rPr>
              <a:t> (১৯৫৫-২০১১)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67000" y="3975678"/>
            <a:ext cx="5286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445014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স্টিভ</a:t>
            </a:r>
            <a:r>
              <a:rPr lang="en-US" sz="2400" dirty="0" smtClean="0"/>
              <a:t> </a:t>
            </a:r>
            <a:r>
              <a:rPr lang="en-US" sz="2400" dirty="0" err="1" smtClean="0"/>
              <a:t>জবস</a:t>
            </a:r>
            <a:r>
              <a:rPr lang="en-US" sz="2400" dirty="0" smtClean="0"/>
              <a:t> ও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বন্ধু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স্টিভ</a:t>
            </a:r>
            <a:r>
              <a:rPr lang="en-US" sz="2400" dirty="0" smtClean="0"/>
              <a:t> </a:t>
            </a:r>
            <a:r>
              <a:rPr lang="en-US" sz="2400" dirty="0" err="1" smtClean="0"/>
              <a:t>জজনিয়াক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রোনাল্ড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ওয়েনে</a:t>
            </a:r>
            <a:r>
              <a:rPr lang="en-US" sz="2400" dirty="0" smtClean="0"/>
              <a:t> ১লা </a:t>
            </a:r>
            <a:r>
              <a:rPr lang="en-US" sz="2400" dirty="0" err="1" smtClean="0"/>
              <a:t>এপ্রিল</a:t>
            </a:r>
            <a:r>
              <a:rPr lang="en-US" sz="2400" dirty="0" smtClean="0"/>
              <a:t>, ১৯৭৬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অ্যাপল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চালু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তিনিই</a:t>
            </a:r>
            <a:r>
              <a:rPr lang="en-US" sz="2400" dirty="0" smtClean="0"/>
              <a:t> (</a:t>
            </a:r>
            <a:r>
              <a:rPr lang="en-US" sz="2400" dirty="0" err="1" smtClean="0"/>
              <a:t>এ্যাপেল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কোম্পানি</a:t>
            </a:r>
            <a:r>
              <a:rPr lang="en-US" sz="2400" dirty="0" smtClean="0"/>
              <a:t>)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নানান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বিকশিত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ট্যাব</a:t>
            </a:r>
            <a:r>
              <a:rPr lang="en-US" sz="2400" dirty="0" smtClean="0"/>
              <a:t>, </a:t>
            </a:r>
            <a:r>
              <a:rPr lang="en-US" sz="2400" dirty="0" err="1" smtClean="0"/>
              <a:t>স্মার্টফোন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পর্যায়ে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আকৃতিতে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উপস্থাপন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894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উইলিয়াম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হেনরি</a:t>
            </a:r>
            <a:r>
              <a:rPr lang="en-US" sz="2400" b="1" dirty="0" smtClean="0">
                <a:solidFill>
                  <a:srgbClr val="C00000"/>
                </a:solidFill>
              </a:rPr>
              <a:t> ‘</a:t>
            </a:r>
            <a:r>
              <a:rPr lang="en-US" sz="2400" b="1" dirty="0" err="1" smtClean="0">
                <a:solidFill>
                  <a:srgbClr val="C00000"/>
                </a:solidFill>
              </a:rPr>
              <a:t>বিল</a:t>
            </a:r>
            <a:r>
              <a:rPr lang="en-US" sz="2400" b="1" dirty="0" smtClean="0">
                <a:solidFill>
                  <a:srgbClr val="C00000"/>
                </a:solidFill>
              </a:rPr>
              <a:t>’ </a:t>
            </a:r>
            <a:r>
              <a:rPr lang="en-US" sz="2400" b="1" dirty="0" err="1" smtClean="0">
                <a:solidFill>
                  <a:srgbClr val="C00000"/>
                </a:solidFill>
              </a:rPr>
              <a:t>গেটস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জন্ম</a:t>
            </a:r>
            <a:r>
              <a:rPr lang="en-US" sz="2400" b="1" dirty="0" smtClean="0">
                <a:solidFill>
                  <a:srgbClr val="C00000"/>
                </a:solidFill>
              </a:rPr>
              <a:t> ২৮-১০-১৯৫৫)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66963" y="304800"/>
            <a:ext cx="5286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6858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১৯৮১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আইবিএম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কোম্পানির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পারসোনাল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বন্ধুদের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পরিচালনার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অপারেটিং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সিস্টেম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</a:p>
          <a:p>
            <a:r>
              <a:rPr lang="en-US" sz="2400" b="1" dirty="0" err="1" smtClean="0">
                <a:solidFill>
                  <a:srgbClr val="009900"/>
                </a:solidFill>
              </a:rPr>
              <a:t>আবিষ্কারঃ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ডস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</a:t>
            </a:r>
            <a:r>
              <a:rPr lang="en-US" sz="2400" dirty="0"/>
              <a:t> </a:t>
            </a:r>
            <a:r>
              <a:rPr lang="en-US" sz="2400" dirty="0" err="1" smtClean="0"/>
              <a:t>উইন্ডোজ</a:t>
            </a:r>
            <a:r>
              <a:rPr lang="en-US" sz="2400" dirty="0"/>
              <a:t> </a:t>
            </a:r>
            <a:r>
              <a:rPr lang="en-US" sz="2400" dirty="0" err="1" smtClean="0"/>
              <a:t>অপারেটিং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সিস্টেম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অধিকাংশ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কম্পিটারে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শুধু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তাইই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মাইক্রোসফট</a:t>
            </a:r>
            <a:r>
              <a:rPr lang="en-US" sz="2400" dirty="0" smtClean="0"/>
              <a:t> </a:t>
            </a:r>
            <a:r>
              <a:rPr lang="en-US" sz="2400" dirty="0" err="1" smtClean="0"/>
              <a:t>অফিসসহ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এ্যাপ্লিকেশন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প্রোগ্রামও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9579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স্যার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টিমোথ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জন</a:t>
            </a:r>
            <a:r>
              <a:rPr lang="en-US" sz="2400" b="1" dirty="0" smtClean="0">
                <a:solidFill>
                  <a:srgbClr val="C00000"/>
                </a:solidFill>
              </a:rPr>
              <a:t>  ‘</a:t>
            </a:r>
            <a:r>
              <a:rPr lang="en-US" sz="2400" b="1" dirty="0" err="1" smtClean="0">
                <a:solidFill>
                  <a:srgbClr val="C00000"/>
                </a:solidFill>
              </a:rPr>
              <a:t>টিম</a:t>
            </a:r>
            <a:r>
              <a:rPr lang="en-US" sz="2400" b="1" dirty="0" smtClean="0">
                <a:solidFill>
                  <a:srgbClr val="C00000"/>
                </a:solidFill>
              </a:rPr>
              <a:t>’ </a:t>
            </a:r>
            <a:r>
              <a:rPr lang="en-US" sz="2400" b="1" dirty="0" err="1" smtClean="0">
                <a:solidFill>
                  <a:srgbClr val="C00000"/>
                </a:solidFill>
              </a:rPr>
              <a:t>বার্নাস-লি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90800" y="3975678"/>
            <a:ext cx="5286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434340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ইন্টারনেট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বিকাশকালে</a:t>
            </a:r>
            <a:r>
              <a:rPr lang="en-US" sz="2400" dirty="0" smtClean="0"/>
              <a:t> ১৯৮৯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হাইপারটেক্সট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ট্রান্সফার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প্রটোকল</a:t>
            </a:r>
            <a:r>
              <a:rPr lang="en-US" sz="2400" dirty="0" smtClean="0"/>
              <a:t> (http)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ব্যবস্থাপনার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প্রস্তাব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বাস্তবায়ন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টিমোথ</a:t>
            </a:r>
            <a:r>
              <a:rPr lang="en-US" sz="2400" dirty="0" smtClean="0"/>
              <a:t>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টিম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বার্নাস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ওয়ার্লড</a:t>
            </a:r>
            <a:r>
              <a:rPr lang="en-US" sz="2400" dirty="0" smtClean="0"/>
              <a:t> </a:t>
            </a:r>
            <a:r>
              <a:rPr lang="en-US" sz="2400" dirty="0" err="1" smtClean="0"/>
              <a:t>ওয়াইড</a:t>
            </a:r>
            <a:r>
              <a:rPr lang="en-US" sz="2400" dirty="0" smtClean="0"/>
              <a:t> </a:t>
            </a:r>
            <a:r>
              <a:rPr lang="en-US" sz="2400" dirty="0" err="1" smtClean="0"/>
              <a:t>ওয়েবের</a:t>
            </a:r>
            <a:r>
              <a:rPr lang="en-US" sz="2400" dirty="0" smtClean="0"/>
              <a:t> (www) </a:t>
            </a:r>
            <a:r>
              <a:rPr lang="en-US" sz="2400" dirty="0" err="1" smtClean="0"/>
              <a:t>জনক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</a:t>
            </a:r>
            <a:r>
              <a:rPr lang="en-US" sz="2400" dirty="0" smtClean="0"/>
              <a:t>। </a:t>
            </a:r>
            <a:r>
              <a:rPr lang="en-US" sz="2400" dirty="0" err="1" smtClean="0"/>
              <a:t>নেটওয়ার্ক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বিকাশের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ইন্টারনেট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বিস্তৃত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অর্থনৈতিক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ব্যব্সথা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6" y="152400"/>
            <a:ext cx="2243138" cy="1692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490176"/>
            <a:ext cx="2562225" cy="30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29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366963" y="304800"/>
            <a:ext cx="5286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3276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মার্ক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জাকারবার্গ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জন্ম</a:t>
            </a:r>
            <a:r>
              <a:rPr lang="en-US" sz="2400" b="1" dirty="0" smtClean="0">
                <a:solidFill>
                  <a:srgbClr val="C00000"/>
                </a:solidFill>
              </a:rPr>
              <a:t> ১৪-৫-১৯৮৪)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9600" y="3276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3810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হার্ভার্ড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জাকারবার্গ</a:t>
            </a:r>
            <a:r>
              <a:rPr lang="en-US" sz="2400" dirty="0" smtClean="0"/>
              <a:t> ও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বন্ধুদের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অন্যতম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যোগাযোগ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ফেসবুক</a:t>
            </a:r>
            <a:r>
              <a:rPr lang="en-US" sz="2400" dirty="0" smtClean="0"/>
              <a:t>। ২০১৪ </a:t>
            </a:r>
            <a:r>
              <a:rPr lang="en-US" sz="2400" dirty="0" err="1" smtClean="0"/>
              <a:t>সালের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পরিংখ্যান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অনুযায়ী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ফেসবুকের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প্রায়</a:t>
            </a:r>
            <a:r>
              <a:rPr lang="en-US" sz="2400" dirty="0" smtClean="0"/>
              <a:t> ১১৯ </a:t>
            </a:r>
            <a:r>
              <a:rPr lang="en-US" sz="2400" dirty="0" err="1" smtClean="0"/>
              <a:t>কোটি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ফেসবুকের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ব্যক্তিগত</a:t>
            </a:r>
            <a:r>
              <a:rPr lang="en-US" sz="2400" dirty="0"/>
              <a:t> </a:t>
            </a:r>
            <a:r>
              <a:rPr lang="en-US" sz="2400" dirty="0" smtClean="0"/>
              <a:t>ও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যোগাযোগ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সমগ্র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বিশ্বব্যাপি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আন্দোলনও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63" y="91470"/>
            <a:ext cx="4445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80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1942</TotalTime>
  <Words>863</Words>
  <Application>Microsoft Office PowerPoint</Application>
  <PresentationFormat>On-screen Show (4:3)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NikoshBAN</vt:lpstr>
      <vt:lpstr>Trebuchet MS</vt:lpstr>
      <vt:lpstr>Verdana</vt:lpstr>
      <vt:lpstr>Shonar Bangla</vt:lpstr>
      <vt:lpstr>Vrinda</vt:lpstr>
      <vt:lpstr>Segoe UI</vt:lpstr>
      <vt:lpstr>Calibri</vt:lpstr>
      <vt:lpstr>Wingdings 3</vt:lpstr>
      <vt:lpstr>Lucida Sans Unicode</vt:lpstr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DiGiTAL ViSTA, Rajshahi.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 to our School At Slass X</dc:title>
  <dc:creator>RaTaN</dc:creator>
  <cp:lastModifiedBy>MOSHA</cp:lastModifiedBy>
  <cp:revision>324</cp:revision>
  <dcterms:created xsi:type="dcterms:W3CDTF">2012-09-29T03:24:25Z</dcterms:created>
  <dcterms:modified xsi:type="dcterms:W3CDTF">2016-12-25T03:51:00Z</dcterms:modified>
</cp:coreProperties>
</file>